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95" r:id="rId6"/>
    <p:sldId id="277" r:id="rId7"/>
    <p:sldId id="296" r:id="rId8"/>
    <p:sldId id="298" r:id="rId9"/>
    <p:sldId id="309" r:id="rId10"/>
    <p:sldId id="313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11" r:id="rId20"/>
    <p:sldId id="276" r:id="rId21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540" y="16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59C0EB-A4A6-4381-8AD1-E132B91206FB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2025/5/1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0D1635C-4EFD-464D-8219-0C25BE709D42}" type="datetime1">
              <a:rPr lang="zh-TW" altLang="en-US" noProof="0" smtClean="0"/>
              <a:t>2025/5/1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4B9A9E5-4F7F-4A7D-9DE1-899232329269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346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168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比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圖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內容版面配置區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</p:txBody>
      </p:sp>
      <p:sp>
        <p:nvSpPr>
          <p:cNvPr id="27" name="內容版面配置區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兩項內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標題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20" name="文字版面配置區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5" name="文字版面配置區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6" name="文字版面配置區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7" name="文字版面配置區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8" name="文字版面配置區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9" name="文字版面配置區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時間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文字版面配置區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7" name="文字版面配置區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年份</a:t>
            </a:r>
            <a:endParaRPr lang="zh-TW" altLang="en-ZA" noProof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 noProof="0"/>
              <a:t>MM</a:t>
            </a:r>
            <a:endParaRPr lang="zh-TW" altLang="en-ZA" noProof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日期版面配置區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37" name="頁尾版面配置區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38" name="投影片編號版面配置區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預留位置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 </a:t>
            </a:r>
            <a:r>
              <a:rPr lang="en-US" altLang="zh-TW" noProof="0"/>
              <a:t>SmartArt </a:t>
            </a:r>
            <a:r>
              <a:rPr lang="zh-TW" altLang="en-US" noProof="0"/>
              <a:t>圖形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4 人員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團隊投影片 8 人員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7" name="圖片版面配置區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8" name="圖片版面配置區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19" name="圖片版面配置區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文字版面配置區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7" name="文字版面配置區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8" name="文字版面配置區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9" name="文字版面配置區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5" name="圖片版面配置區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6" name="圖片版面配置區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7" name="圖片版面配置區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zh-TW" altLang="en-US" noProof="0"/>
              <a:t>按一下圖示以新增圖片</a:t>
            </a:r>
          </a:p>
        </p:txBody>
      </p:sp>
      <p:sp>
        <p:nvSpPr>
          <p:cNvPr id="58" name="圖片版面配置區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4" name="文字版面配置區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2" name="文字版面配置區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9" name="文字版面配置區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3" name="文字版面配置區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0" name="文字版面配置區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4" name="文字版面配置區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1" name="文字版面配置區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5" name="文字版面配置區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13" name="圖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4" name="內容版面配置區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8" name="文字版面配置區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內容版面配置區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19" name="文字版面配置區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內容版面配置區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zh-TW" altLang="en-US" noProof="0"/>
              <a:t>按一下以新增內容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TW" noProof="0"/>
              <a:t>#</a:t>
            </a:r>
          </a:p>
        </p:txBody>
      </p:sp>
      <p:sp>
        <p:nvSpPr>
          <p:cNvPr id="23" name="文字版面配置區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版面配置區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22" name="頁尾版面配置區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24" name="投影片編號版面配置區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結語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時間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按一下以編輯標題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文字版面配置區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8" name="文字版面配置區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4" name="文字版面配置區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5" name="文字版面配置區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6" name="文字版面配置區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7" name="文字版面配置區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3" name="直線接點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線接點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3 欄位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1" name="文字版面配置區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2" name="文字版面配置區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3" name="文字版面配置區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34" name="文字版面配置區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2" name="文字版面配置區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按一下以新增副標題</a:t>
            </a:r>
          </a:p>
        </p:txBody>
      </p:sp>
      <p:sp>
        <p:nvSpPr>
          <p:cNvPr id="13" name="文字版面配置區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2" name="直線接點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​​(S)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形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容 2 欄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7" name="文字版面配置區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8" name="文字版面配置區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0" name="文字版面配置區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23" name="文字版面配置區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24" name="文字版面配置區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簡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0" name="頁尾版面配置區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1" name="投影片編號版面配置區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節符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版面配置區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2" name="文字版面配置區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3" name="文字版面配置區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4" name="文字版面配置區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5" name="文字版面配置區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lvl="0" rtl="0"/>
            <a:r>
              <a:rPr lang="zh-TW" altLang="en-US" noProof="0"/>
              <a:t>按一下以新增副標題</a:t>
            </a:r>
          </a:p>
        </p:txBody>
      </p:sp>
      <p:sp>
        <p:nvSpPr>
          <p:cNvPr id="16" name="文字版面配置區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按一下以新增文字</a:t>
            </a:r>
          </a:p>
        </p:txBody>
      </p:sp>
      <p:sp>
        <p:nvSpPr>
          <p:cNvPr id="17" name="日期版面配置區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18" name="頁尾版面配置區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19" name="投影片編號版面配置區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個內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內容版面配置區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 </a:t>
            </a:r>
            <a:r>
              <a:rPr lang="zh-TW" altLang="en-US" noProof="0"/>
              <a:t>年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募資簡報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cxnSp>
        <p:nvCxnSpPr>
          <p:cNvPr id="16" name="直線接點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20XX 年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募資簡報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969" y="4000500"/>
            <a:ext cx="4941771" cy="1241205"/>
          </a:xfrm>
        </p:spPr>
        <p:txBody>
          <a:bodyPr rtlCol="0"/>
          <a:lstStyle/>
          <a:p>
            <a:pPr algn="ctr" rtl="0">
              <a:lnSpc>
                <a:spcPct val="100000"/>
              </a:lnSpc>
            </a:pPr>
            <a:r>
              <a:rPr lang="en-US" altLang="zh-TW" b="1" cap="none" dirty="0"/>
              <a:t>myMall</a:t>
            </a:r>
            <a:br>
              <a:rPr lang="en-US" altLang="zh-TW" b="1" dirty="0"/>
            </a:br>
            <a:r>
              <a:rPr lang="zh-TW" altLang="en-US" b="1" dirty="0"/>
              <a:t>        服飾購物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0282" y="1064984"/>
            <a:ext cx="3478458" cy="396660"/>
          </a:xfrm>
        </p:spPr>
        <p:txBody>
          <a:bodyPr rtlCol="0"/>
          <a:lstStyle/>
          <a:p>
            <a:pPr rtl="0"/>
            <a:r>
              <a:rPr lang="en-US" altLang="zh-TW" b="1" dirty="0"/>
              <a:t>Java</a:t>
            </a:r>
            <a:r>
              <a:rPr lang="zh-TW" altLang="en-US" b="1" dirty="0"/>
              <a:t>全端技術服務開發技術養成班</a:t>
            </a:r>
            <a:endParaRPr lang="en-US" altLang="zh-TW" b="1" dirty="0"/>
          </a:p>
        </p:txBody>
      </p:sp>
      <p:pic>
        <p:nvPicPr>
          <p:cNvPr id="5" name="圖片 4" descr="踢腿的 Pusheen 貓">
            <a:extLst>
              <a:ext uri="{FF2B5EF4-FFF2-40B4-BE49-F238E27FC236}">
                <a16:creationId xmlns:a16="http://schemas.microsoft.com/office/drawing/2014/main" id="{BC395B80-9E52-8175-BBC1-E365CDED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178334" y="989696"/>
            <a:ext cx="471948" cy="47194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D6E26B-575E-77CF-C5D5-8AE716D5B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9882" y="4119503"/>
            <a:ext cx="568851" cy="5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03F7CD-A5C7-271A-BE28-9E83E5AB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675" y="1207698"/>
            <a:ext cx="9290650" cy="482130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8A9C018-D4E5-5119-A2D5-FAA7F404FE52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會員登入頁面</a:t>
            </a:r>
          </a:p>
        </p:txBody>
      </p:sp>
    </p:spTree>
    <p:extLst>
      <p:ext uri="{BB962C8B-B14F-4D97-AF65-F5344CB8AC3E}">
        <p14:creationId xmlns:p14="http://schemas.microsoft.com/office/powerpoint/2010/main" val="36746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0A76EFC-DBD4-3274-2EF8-7CF62F0D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04" y="773590"/>
            <a:ext cx="7140392" cy="592050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D8D995-4F6B-5F73-DEAD-6E219F322E58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註冊頁面</a:t>
            </a:r>
          </a:p>
        </p:txBody>
      </p:sp>
    </p:spTree>
    <p:extLst>
      <p:ext uri="{BB962C8B-B14F-4D97-AF65-F5344CB8AC3E}">
        <p14:creationId xmlns:p14="http://schemas.microsoft.com/office/powerpoint/2010/main" val="139058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4D6D969-CE95-DD90-09DA-97DBDF79B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79" y="1369281"/>
            <a:ext cx="8734442" cy="508195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CE2A9843-7790-4F5F-FCB4-E2AE1DB55DAD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購物頁面</a:t>
            </a:r>
          </a:p>
        </p:txBody>
      </p:sp>
      <p:pic>
        <p:nvPicPr>
          <p:cNvPr id="15" name="圖形 14" descr="箭號: 逆時針曲線 以實心填滿">
            <a:extLst>
              <a:ext uri="{FF2B5EF4-FFF2-40B4-BE49-F238E27FC236}">
                <a16:creationId xmlns:a16="http://schemas.microsoft.com/office/drawing/2014/main" id="{EDD8EACB-97D3-9C23-A167-2F60A168D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70363">
            <a:off x="9883807" y="4796666"/>
            <a:ext cx="456300" cy="4563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17D86A9-7755-FD88-54D9-CD3D2C012F82}"/>
              </a:ext>
            </a:extLst>
          </p:cNvPr>
          <p:cNvSpPr txBox="1"/>
          <p:nvPr/>
        </p:nvSpPr>
        <p:spPr>
          <a:xfrm>
            <a:off x="10233970" y="5130408"/>
            <a:ext cx="182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選擇喜歡的樣式</a:t>
            </a:r>
          </a:p>
        </p:txBody>
      </p:sp>
    </p:spTree>
    <p:extLst>
      <p:ext uri="{BB962C8B-B14F-4D97-AF65-F5344CB8AC3E}">
        <p14:creationId xmlns:p14="http://schemas.microsoft.com/office/powerpoint/2010/main" val="62887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EEE1DCA-52B6-184E-F5B9-04562C62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4" y="1268083"/>
            <a:ext cx="10938293" cy="484172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8E0A92-5E5F-BBEA-65BD-A56B00388778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商品頁面</a:t>
            </a:r>
          </a:p>
        </p:txBody>
      </p:sp>
      <p:pic>
        <p:nvPicPr>
          <p:cNvPr id="15" name="圖形 14" descr="箭號: 逆時針曲線 以實心填滿">
            <a:extLst>
              <a:ext uri="{FF2B5EF4-FFF2-40B4-BE49-F238E27FC236}">
                <a16:creationId xmlns:a16="http://schemas.microsoft.com/office/drawing/2014/main" id="{92422DBC-E96B-46DF-191E-2A19A3EC8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04421">
            <a:off x="4007631" y="2749328"/>
            <a:ext cx="507279" cy="456300"/>
          </a:xfrm>
          <a:prstGeom prst="rect">
            <a:avLst/>
          </a:prstGeom>
        </p:spPr>
      </p:pic>
      <p:pic>
        <p:nvPicPr>
          <p:cNvPr id="16" name="圖形 15" descr="箭號: 逆時針曲線 以實心填滿">
            <a:extLst>
              <a:ext uri="{FF2B5EF4-FFF2-40B4-BE49-F238E27FC236}">
                <a16:creationId xmlns:a16="http://schemas.microsoft.com/office/drawing/2014/main" id="{6AAA13A5-E2D2-FF4C-8776-CD0A4087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304421">
            <a:off x="4007630" y="3349695"/>
            <a:ext cx="507279" cy="4563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67B21B-79B8-45B5-F583-70D62F60AFC2}"/>
              </a:ext>
            </a:extLst>
          </p:cNvPr>
          <p:cNvSpPr txBox="1"/>
          <p:nvPr/>
        </p:nvSpPr>
        <p:spPr>
          <a:xfrm>
            <a:off x="4557838" y="2977478"/>
            <a:ext cx="182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選擇想要的尺寸和數量</a:t>
            </a:r>
          </a:p>
        </p:txBody>
      </p:sp>
      <p:pic>
        <p:nvPicPr>
          <p:cNvPr id="18" name="圖形 17" descr="箭號: 逆時針曲線 以實心填滿">
            <a:extLst>
              <a:ext uri="{FF2B5EF4-FFF2-40B4-BE49-F238E27FC236}">
                <a16:creationId xmlns:a16="http://schemas.microsoft.com/office/drawing/2014/main" id="{6102B9F9-E2DA-03CF-8300-B649A4916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602424">
            <a:off x="8439091" y="4865069"/>
            <a:ext cx="507279" cy="4563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125BA19-1062-2C47-51C1-75A318FC67ED}"/>
              </a:ext>
            </a:extLst>
          </p:cNvPr>
          <p:cNvSpPr txBox="1"/>
          <p:nvPr/>
        </p:nvSpPr>
        <p:spPr>
          <a:xfrm>
            <a:off x="8961311" y="4480776"/>
            <a:ext cx="208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加入購物車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zh-TW" altLang="en-US" dirty="0"/>
              <a:t>需要登入才可以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9284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75BB3A4-3386-BFB9-E41D-09FC8F65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42" y="1222155"/>
            <a:ext cx="10537117" cy="529078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5C7455-D115-3B92-9F5B-EB23B2F371A9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購物車頁面</a:t>
            </a:r>
          </a:p>
        </p:txBody>
      </p:sp>
    </p:spTree>
    <p:extLst>
      <p:ext uri="{BB962C8B-B14F-4D97-AF65-F5344CB8AC3E}">
        <p14:creationId xmlns:p14="http://schemas.microsoft.com/office/powerpoint/2010/main" val="184153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5C7455-D115-3B92-9F5B-EB23B2F371A9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訂單頁面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C56356-64B5-85E9-5E92-06BB8A27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4" y="1569400"/>
            <a:ext cx="11122732" cy="37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5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C5C7455-D115-3B92-9F5B-EB23B2F371A9}"/>
              </a:ext>
            </a:extLst>
          </p:cNvPr>
          <p:cNvSpPr txBox="1"/>
          <p:nvPr/>
        </p:nvSpPr>
        <p:spPr>
          <a:xfrm>
            <a:off x="2061713" y="543464"/>
            <a:ext cx="356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訂單明細頁面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6B65C49-2224-6CB8-974D-68F78758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9" y="1881410"/>
            <a:ext cx="11011483" cy="309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98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zh-TW" altLang="en-US" dirty="0"/>
              <a:t>感謝您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3864C-5C1F-F60C-4500-8403EC60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16" y="454031"/>
            <a:ext cx="2887401" cy="494875"/>
          </a:xfrm>
        </p:spPr>
        <p:txBody>
          <a:bodyPr>
            <a:noAutofit/>
          </a:bodyPr>
          <a:lstStyle/>
          <a:p>
            <a:r>
              <a:rPr lang="zh-TW" altLang="en-US" sz="4000" b="1" dirty="0"/>
              <a:t>開發人員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E157C28-503A-FC65-9342-A083BDECBFF7}"/>
              </a:ext>
            </a:extLst>
          </p:cNvPr>
          <p:cNvSpPr txBox="1"/>
          <p:nvPr/>
        </p:nvSpPr>
        <p:spPr>
          <a:xfrm>
            <a:off x="131844" y="4426152"/>
            <a:ext cx="3706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指導老師</a:t>
            </a:r>
            <a:r>
              <a:rPr lang="en-US" altLang="zh-TW" sz="2800" b="1" dirty="0"/>
              <a:t>:</a:t>
            </a:r>
            <a:r>
              <a:rPr lang="zh-TW" altLang="en-US" sz="2800" b="1" dirty="0"/>
              <a:t>張庭禎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F8E887-0057-B502-E96B-D5E01918CEDE}"/>
              </a:ext>
            </a:extLst>
          </p:cNvPr>
          <p:cNvSpPr txBox="1"/>
          <p:nvPr/>
        </p:nvSpPr>
        <p:spPr>
          <a:xfrm>
            <a:off x="8203721" y="1232376"/>
            <a:ext cx="116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陳要任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8C4F4D0-F02A-A24D-6767-330BAE1193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70" t="5715" r="3170" b="5032"/>
          <a:stretch/>
        </p:blipFill>
        <p:spPr>
          <a:xfrm>
            <a:off x="508958" y="2115781"/>
            <a:ext cx="1880559" cy="1924494"/>
          </a:xfrm>
          <a:prstGeom prst="flowChartConnector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4FF850F7-9848-0F1D-DD33-A8763653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16"/>
          <a:stretch/>
        </p:blipFill>
        <p:spPr>
          <a:xfrm>
            <a:off x="5872584" y="968866"/>
            <a:ext cx="1948416" cy="1924498"/>
          </a:xfrm>
          <a:prstGeom prst="flowChartConnector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EADBA02-BB4C-466F-5C6D-8FC83FDCE46A}"/>
              </a:ext>
            </a:extLst>
          </p:cNvPr>
          <p:cNvSpPr txBox="1"/>
          <p:nvPr/>
        </p:nvSpPr>
        <p:spPr>
          <a:xfrm>
            <a:off x="8203721" y="1731810"/>
            <a:ext cx="200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書面製作</a:t>
            </a:r>
            <a:br>
              <a:rPr lang="en-US" altLang="zh-TW" dirty="0"/>
            </a:br>
            <a:r>
              <a:rPr lang="zh-TW" altLang="en-US" dirty="0"/>
              <a:t>前後端選寫</a:t>
            </a:r>
            <a:endParaRPr lang="en-US" altLang="zh-TW" dirty="0"/>
          </a:p>
          <a:p>
            <a:r>
              <a:rPr lang="en-US" altLang="zh-TW" dirty="0"/>
              <a:t>SQL</a:t>
            </a:r>
            <a:r>
              <a:rPr lang="zh-TW" altLang="en-US" dirty="0"/>
              <a:t>資料建置</a:t>
            </a:r>
            <a:endParaRPr lang="en-US" altLang="zh-TW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23D9873-3B69-E10A-AFB7-8072C6AB6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902" y="3624821"/>
            <a:ext cx="1948417" cy="1926768"/>
          </a:xfrm>
          <a:prstGeom prst="flowChartConnector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787DA8A-7DEF-E483-E7BA-DFBE97C8B2DC}"/>
              </a:ext>
            </a:extLst>
          </p:cNvPr>
          <p:cNvSpPr txBox="1"/>
          <p:nvPr/>
        </p:nvSpPr>
        <p:spPr>
          <a:xfrm>
            <a:off x="8097349" y="4126540"/>
            <a:ext cx="1311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廖志冠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B6AC519-A4A2-F64F-8BE0-04434D9AAA81}"/>
              </a:ext>
            </a:extLst>
          </p:cNvPr>
          <p:cNvSpPr txBox="1"/>
          <p:nvPr/>
        </p:nvSpPr>
        <p:spPr>
          <a:xfrm>
            <a:off x="8140482" y="4764706"/>
            <a:ext cx="12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技術支援</a:t>
            </a:r>
          </a:p>
        </p:txBody>
      </p:sp>
    </p:spTree>
    <p:extLst>
      <p:ext uri="{BB962C8B-B14F-4D97-AF65-F5344CB8AC3E}">
        <p14:creationId xmlns:p14="http://schemas.microsoft.com/office/powerpoint/2010/main" val="206745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01" y="750498"/>
            <a:ext cx="3171825" cy="517208"/>
          </a:xfrm>
        </p:spPr>
        <p:txBody>
          <a:bodyPr rtlCol="0"/>
          <a:lstStyle/>
          <a:p>
            <a:pPr rtl="0"/>
            <a:r>
              <a:rPr lang="zh-TW" altLang="en-US" b="1" dirty="0"/>
              <a:t>專案使用技術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935" y="1293208"/>
            <a:ext cx="3171825" cy="5417389"/>
          </a:xfrm>
        </p:spPr>
        <p:txBody>
          <a:bodyPr rtlCol="0">
            <a:normAutofit/>
          </a:bodyPr>
          <a:lstStyle/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Maven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JPA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Spring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JavaScript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SQL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HTML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CSS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BootStrap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Lombok</a:t>
            </a:r>
          </a:p>
          <a:p>
            <a:pPr marL="285750" indent="-285750" rtl="0">
              <a:lnSpc>
                <a:spcPct val="160000"/>
              </a:lnSpc>
              <a:buFont typeface="Wingdings" panose="05000000000000000000" pitchFamily="2" charset="2"/>
              <a:buChar char="l"/>
            </a:pPr>
            <a:r>
              <a:rPr lang="en-US" altLang="zh-TW" dirty="0"/>
              <a:t>JWT</a:t>
            </a:r>
          </a:p>
          <a:p>
            <a:pPr marL="285750" indent="-285750" rtl="0"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265D4-47AA-D6E5-5338-409FD3E3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818" y="3050562"/>
            <a:ext cx="3796523" cy="756877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Mysql</a:t>
            </a:r>
            <a:r>
              <a:rPr lang="zh-TW" altLang="en-US" sz="4000" b="1" dirty="0"/>
              <a:t>資料庫</a:t>
            </a:r>
          </a:p>
        </p:txBody>
      </p:sp>
    </p:spTree>
    <p:extLst>
      <p:ext uri="{BB962C8B-B14F-4D97-AF65-F5344CB8AC3E}">
        <p14:creationId xmlns:p14="http://schemas.microsoft.com/office/powerpoint/2010/main" val="55158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3ADA6-6D35-BC92-5BCF-E6FA793D1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14" y="384876"/>
            <a:ext cx="3563572" cy="557950"/>
          </a:xfrm>
        </p:spPr>
        <p:txBody>
          <a:bodyPr>
            <a:noAutofit/>
          </a:bodyPr>
          <a:lstStyle/>
          <a:p>
            <a:r>
              <a:rPr lang="zh-TW" altLang="en-US" b="1" dirty="0"/>
              <a:t>一、</a:t>
            </a:r>
            <a:r>
              <a:rPr lang="en-US" altLang="zh-TW" b="1" dirty="0"/>
              <a:t>SQL</a:t>
            </a:r>
            <a:r>
              <a:rPr lang="zh-TW" altLang="en-US" b="1" dirty="0"/>
              <a:t>資料關係圖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2F3991-A3B7-5FAA-7E66-BA3FE366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68" y="1119944"/>
            <a:ext cx="7858664" cy="54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群組 64">
            <a:extLst>
              <a:ext uri="{FF2B5EF4-FFF2-40B4-BE49-F238E27FC236}">
                <a16:creationId xmlns:a16="http://schemas.microsoft.com/office/drawing/2014/main" id="{F4F8EA2A-3E77-3BF3-55D0-128B4E96BA88}"/>
              </a:ext>
            </a:extLst>
          </p:cNvPr>
          <p:cNvGrpSpPr/>
          <p:nvPr/>
        </p:nvGrpSpPr>
        <p:grpSpPr>
          <a:xfrm>
            <a:off x="219075" y="219075"/>
            <a:ext cx="11755800" cy="6560371"/>
            <a:chOff x="219075" y="219075"/>
            <a:chExt cx="11755800" cy="6560371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9525C33E-3E5E-E1CC-332E-E8629BE32CCE}"/>
                </a:ext>
              </a:extLst>
            </p:cNvPr>
            <p:cNvGrpSpPr/>
            <p:nvPr/>
          </p:nvGrpSpPr>
          <p:grpSpPr>
            <a:xfrm>
              <a:off x="6214875" y="3966363"/>
              <a:ext cx="5760000" cy="2811189"/>
              <a:chOff x="6348225" y="3956838"/>
              <a:chExt cx="5760000" cy="2811189"/>
            </a:xfrm>
          </p:grpSpPr>
          <p:sp>
            <p:nvSpPr>
              <p:cNvPr id="34" name="標題 1">
                <a:extLst>
                  <a:ext uri="{FF2B5EF4-FFF2-40B4-BE49-F238E27FC236}">
                    <a16:creationId xmlns:a16="http://schemas.microsoft.com/office/drawing/2014/main" id="{36258628-F77D-C742-0885-755501C77B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225" y="3956838"/>
                <a:ext cx="5760000" cy="5536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defRPr>
                </a:lvl1pPr>
              </a:lstStyle>
              <a:p>
                <a:pPr algn="ctr"/>
                <a:r>
                  <a:rPr lang="zh-TW" altLang="en-US" b="1" dirty="0"/>
                  <a:t>（四）訂單明細資料</a:t>
                </a:r>
              </a:p>
            </p:txBody>
          </p: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084AD60-DA29-DA87-0D2B-4A86AB5EE9F4}"/>
                  </a:ext>
                </a:extLst>
              </p:cNvPr>
              <p:cNvGrpSpPr/>
              <p:nvPr/>
            </p:nvGrpSpPr>
            <p:grpSpPr>
              <a:xfrm>
                <a:off x="6387964" y="4624701"/>
                <a:ext cx="5580417" cy="2143326"/>
                <a:chOff x="3576450" y="2417526"/>
                <a:chExt cx="5929193" cy="2277284"/>
              </a:xfrm>
            </p:grpSpPr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A5B75E93-BBFC-BD40-4192-F1436012AB4B}"/>
                    </a:ext>
                  </a:extLst>
                </p:cNvPr>
                <p:cNvSpPr txBox="1"/>
                <p:nvPr/>
              </p:nvSpPr>
              <p:spPr>
                <a:xfrm>
                  <a:off x="6101393" y="2425634"/>
                  <a:ext cx="3404250" cy="226106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TW" sz="2400" b="1" dirty="0" err="1"/>
                    <a:t>Orderdetails</a:t>
                  </a:r>
                  <a:r>
                    <a:rPr lang="en-US" altLang="zh-TW" sz="2400" b="1" dirty="0"/>
                    <a:t>-</a:t>
                  </a:r>
                  <a:r>
                    <a:rPr lang="zh-TW" altLang="en-US" sz="2400" b="1" dirty="0"/>
                    <a:t>訂單明細</a:t>
                  </a:r>
                  <a:endParaRPr lang="en-US" altLang="zh-TW" sz="2400" b="1" dirty="0"/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dirty="0"/>
                    <a:t>排序編號 </a:t>
                  </a:r>
                  <a:r>
                    <a:rPr lang="en-US" altLang="zh-TW" dirty="0"/>
                    <a:t>id (INT)(PK)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dirty="0"/>
                    <a:t>訂單編號 </a:t>
                  </a:r>
                  <a:r>
                    <a:rPr lang="en-US" altLang="zh-TW" dirty="0"/>
                    <a:t>oid (INT)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dirty="0"/>
                    <a:t>商品編號 </a:t>
                  </a:r>
                  <a:r>
                    <a:rPr lang="en-US" altLang="zh-TW" dirty="0"/>
                    <a:t>pid(INT)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zh-TW" altLang="en-US" dirty="0"/>
                    <a:t>商品數量 </a:t>
                  </a:r>
                  <a:r>
                    <a:rPr lang="en-US" altLang="zh-TW" dirty="0"/>
                    <a:t>quantity (INT)</a:t>
                  </a:r>
                </a:p>
              </p:txBody>
            </p:sp>
            <p:pic>
              <p:nvPicPr>
                <p:cNvPr id="36" name="圖片 35">
                  <a:extLst>
                    <a:ext uri="{FF2B5EF4-FFF2-40B4-BE49-F238E27FC236}">
                      <a16:creationId xmlns:a16="http://schemas.microsoft.com/office/drawing/2014/main" id="{8CE7A32A-7410-BAD4-FE24-3F883C9ADF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76450" y="2417526"/>
                  <a:ext cx="2360755" cy="227728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8F2A07D3-B48C-6C3D-8155-12F4480D7F5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075" y="3967125"/>
              <a:ext cx="5760127" cy="2812321"/>
              <a:chOff x="3343135" y="654636"/>
              <a:chExt cx="5900489" cy="2880851"/>
            </a:xfrm>
          </p:grpSpPr>
          <p:sp>
            <p:nvSpPr>
              <p:cNvPr id="45" name="標題 1">
                <a:extLst>
                  <a:ext uri="{FF2B5EF4-FFF2-40B4-BE49-F238E27FC236}">
                    <a16:creationId xmlns:a16="http://schemas.microsoft.com/office/drawing/2014/main" id="{AA24B8C2-D9A5-85F5-5D11-B740226B9C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3135" y="654636"/>
                <a:ext cx="5900359" cy="60663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defRPr>
                </a:lvl1pPr>
              </a:lstStyle>
              <a:p>
                <a:pPr algn="ctr"/>
                <a:r>
                  <a:rPr lang="zh-TW" altLang="en-US" b="1" dirty="0"/>
                  <a:t>（三）訂單資料</a:t>
                </a:r>
              </a:p>
            </p:txBody>
          </p:sp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999889A8-7EFF-0178-061C-F50CB2C90B7D}"/>
                  </a:ext>
                </a:extLst>
              </p:cNvPr>
              <p:cNvGrpSpPr/>
              <p:nvPr/>
            </p:nvGrpSpPr>
            <p:grpSpPr>
              <a:xfrm>
                <a:off x="3387469" y="1375486"/>
                <a:ext cx="5856155" cy="2160001"/>
                <a:chOff x="3288224" y="1375486"/>
                <a:chExt cx="5856155" cy="2160001"/>
              </a:xfrm>
            </p:grpSpPr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3998EDCE-257F-6AEE-2873-6D0BF1A883A8}"/>
                    </a:ext>
                  </a:extLst>
                </p:cNvPr>
                <p:cNvSpPr txBox="1"/>
                <p:nvPr/>
              </p:nvSpPr>
              <p:spPr>
                <a:xfrm>
                  <a:off x="5751672" y="1532701"/>
                  <a:ext cx="3392707" cy="184557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TW" sz="2400" b="1" dirty="0"/>
                    <a:t>Orders-</a:t>
                  </a:r>
                  <a:r>
                    <a:rPr lang="zh-TW" altLang="en-US" sz="2400" b="1" dirty="0"/>
                    <a:t>訂單</a:t>
                  </a:r>
                  <a:endParaRPr lang="en-US" altLang="zh-TW" sz="2400" b="1" dirty="0"/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zh-TW" altLang="en-US" dirty="0">
                      <a:solidFill>
                        <a:prstClr val="black"/>
                      </a:solidFill>
                      <a:latin typeface="Tenorite"/>
                    </a:rPr>
                    <a:t>訂單編號 </a:t>
                  </a:r>
                  <a:r>
                    <a:rPr lang="en-US" altLang="zh-TW" dirty="0">
                      <a:solidFill>
                        <a:prstClr val="black"/>
                      </a:solidFill>
                      <a:latin typeface="Tenorite"/>
                    </a:rPr>
                    <a:t>oid (INT)(PK)</a:t>
                  </a:r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zh-TW" altLang="en-US" dirty="0">
                      <a:solidFill>
                        <a:prstClr val="black"/>
                      </a:solidFill>
                      <a:latin typeface="Tenorite"/>
                    </a:rPr>
                    <a:t>用戶編號 </a:t>
                  </a:r>
                  <a:r>
                    <a:rPr lang="en-US" altLang="zh-TW" dirty="0">
                      <a:solidFill>
                        <a:prstClr val="black"/>
                      </a:solidFill>
                      <a:latin typeface="Tenorite"/>
                    </a:rPr>
                    <a:t>mid(INT)</a:t>
                  </a:r>
                </a:p>
                <a:p>
                  <a:pPr>
                    <a:lnSpc>
                      <a:spcPct val="150000"/>
                    </a:lnSpc>
                    <a:defRPr/>
                  </a:pPr>
                  <a:r>
                    <a:rPr lang="zh-TW" altLang="en-US" dirty="0">
                      <a:solidFill>
                        <a:prstClr val="black"/>
                      </a:solidFill>
                      <a:latin typeface="Tenorite"/>
                    </a:rPr>
                    <a:t>訂單時間 </a:t>
                  </a:r>
                  <a:r>
                    <a:rPr lang="en-US" altLang="zh-TW" dirty="0">
                      <a:solidFill>
                        <a:prstClr val="black"/>
                      </a:solidFill>
                      <a:latin typeface="Tenorite"/>
                    </a:rPr>
                    <a:t>orderdate (DATETIME)</a:t>
                  </a:r>
                </a:p>
              </p:txBody>
            </p:sp>
            <p:pic>
              <p:nvPicPr>
                <p:cNvPr id="47" name="圖片 46">
                  <a:extLst>
                    <a:ext uri="{FF2B5EF4-FFF2-40B4-BE49-F238E27FC236}">
                      <a16:creationId xmlns:a16="http://schemas.microsoft.com/office/drawing/2014/main" id="{F9DA9A46-BB0E-DC0F-6020-1973499E7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88224" y="1375486"/>
                  <a:ext cx="2187515" cy="21600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D6E861E9-6734-EFE4-2E99-8F4EC796FA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9075" y="220972"/>
              <a:ext cx="5760000" cy="3356840"/>
              <a:chOff x="2553303" y="329459"/>
              <a:chExt cx="5389965" cy="3141189"/>
            </a:xfrm>
          </p:grpSpPr>
          <p:sp>
            <p:nvSpPr>
              <p:cNvPr id="52" name="標題 1">
                <a:extLst>
                  <a:ext uri="{FF2B5EF4-FFF2-40B4-BE49-F238E27FC236}">
                    <a16:creationId xmlns:a16="http://schemas.microsoft.com/office/drawing/2014/main" id="{02942625-A649-6C67-5606-00BFE4372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1892" y="329459"/>
                <a:ext cx="4932786" cy="5087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defRPr>
                </a:lvl1pPr>
              </a:lstStyle>
              <a:p>
                <a:pPr algn="ctr"/>
                <a:r>
                  <a:rPr lang="zh-TW" altLang="en-US" b="1" dirty="0"/>
                  <a:t>（一）會員資料</a:t>
                </a:r>
              </a:p>
            </p:txBody>
          </p:sp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5613568B-D23D-4585-C4F7-DD5114CC16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612" t="2219" r="67989" b="56255"/>
              <a:stretch/>
            </p:blipFill>
            <p:spPr>
              <a:xfrm>
                <a:off x="2553303" y="950648"/>
                <a:ext cx="2576950" cy="2520000"/>
              </a:xfrm>
              <a:prstGeom prst="rect">
                <a:avLst/>
              </a:prstGeom>
            </p:spPr>
          </p:pic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673C43B-93C7-64FC-2E0A-A04D53995E1D}"/>
                  </a:ext>
                </a:extLst>
              </p:cNvPr>
              <p:cNvSpPr txBox="1"/>
              <p:nvPr/>
            </p:nvSpPr>
            <p:spPr>
              <a:xfrm>
                <a:off x="5351268" y="950648"/>
                <a:ext cx="2592000" cy="252000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zh-TW" sz="2400" b="1" dirty="0"/>
                  <a:t>Member-</a:t>
                </a:r>
                <a:r>
                  <a:rPr lang="zh-TW" altLang="en-US" sz="2400" b="1" dirty="0"/>
                  <a:t>會員</a:t>
                </a:r>
                <a:endParaRPr lang="en-US" altLang="zh-TW" sz="2400" b="1" dirty="0"/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會員編號 </a:t>
                </a:r>
                <a:r>
                  <a:rPr lang="en-US" altLang="zh-TW" dirty="0"/>
                  <a:t>mid(INT)(PK)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帳號 </a:t>
                </a:r>
                <a:r>
                  <a:rPr lang="en-US" altLang="zh-TW" dirty="0"/>
                  <a:t>loginusername(255)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密碼 </a:t>
                </a:r>
                <a:r>
                  <a:rPr lang="en-US" altLang="zh-TW" dirty="0"/>
                  <a:t>loginpassword(255)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手機 </a:t>
                </a:r>
                <a:r>
                  <a:rPr lang="en-US" altLang="zh-TW" dirty="0"/>
                  <a:t>phone(255)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dirty="0"/>
                  <a:t>會員名稱 </a:t>
                </a:r>
                <a:r>
                  <a:rPr lang="en-US" altLang="zh-TW" dirty="0"/>
                  <a:t>name(255)</a:t>
                </a: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5A5CD2B-E06D-ED68-21F1-3469D26706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12925" y="219075"/>
              <a:ext cx="5760001" cy="3592042"/>
              <a:chOff x="6291073" y="198648"/>
              <a:chExt cx="5483773" cy="3419782"/>
            </a:xfrm>
          </p:grpSpPr>
          <p:sp>
            <p:nvSpPr>
              <p:cNvPr id="59" name="標題 1">
                <a:extLst>
                  <a:ext uri="{FF2B5EF4-FFF2-40B4-BE49-F238E27FC236}">
                    <a16:creationId xmlns:a16="http://schemas.microsoft.com/office/drawing/2014/main" id="{824B6A09-29E4-2953-AC87-06BB86D882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0633" y="198648"/>
                <a:ext cx="4864655" cy="5079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defRPr>
                </a:lvl1pPr>
              </a:lstStyle>
              <a:p>
                <a:pPr algn="ctr"/>
                <a:r>
                  <a:rPr lang="zh-TW" altLang="en-US" b="1" dirty="0"/>
                  <a:t>（二）商品資料</a:t>
                </a:r>
              </a:p>
            </p:txBody>
          </p:sp>
          <p:grpSp>
            <p:nvGrpSpPr>
              <p:cNvPr id="62" name="群組 61">
                <a:extLst>
                  <a:ext uri="{FF2B5EF4-FFF2-40B4-BE49-F238E27FC236}">
                    <a16:creationId xmlns:a16="http://schemas.microsoft.com/office/drawing/2014/main" id="{0A1BB197-9642-F64E-4263-E6CF43C93750}"/>
                  </a:ext>
                </a:extLst>
              </p:cNvPr>
              <p:cNvGrpSpPr/>
              <p:nvPr/>
            </p:nvGrpSpPr>
            <p:grpSpPr>
              <a:xfrm>
                <a:off x="6291073" y="738430"/>
                <a:ext cx="5483773" cy="2880000"/>
                <a:chOff x="6291073" y="738430"/>
                <a:chExt cx="5483773" cy="2880000"/>
              </a:xfrm>
            </p:grpSpPr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07F4587E-D85E-B200-CDCC-CA31B92B92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4800" t="50463" r="71429" b="1807"/>
                <a:stretch/>
              </p:blipFill>
              <p:spPr>
                <a:xfrm>
                  <a:off x="6291073" y="828430"/>
                  <a:ext cx="2487243" cy="2700000"/>
                </a:xfrm>
                <a:prstGeom prst="rect">
                  <a:avLst/>
                </a:prstGeom>
              </p:spPr>
            </p:pic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A6FD276E-C953-A0D8-32FA-A4A58404893B}"/>
                    </a:ext>
                  </a:extLst>
                </p:cNvPr>
                <p:cNvSpPr txBox="1"/>
                <p:nvPr/>
              </p:nvSpPr>
              <p:spPr>
                <a:xfrm>
                  <a:off x="9050613" y="738430"/>
                  <a:ext cx="2724233" cy="28800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Product-</a:t>
                  </a:r>
                  <a:r>
                    <a:rPr kumimoji="0" lang="zh-TW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商品編號 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pid(INT)(PK)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商品價格 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pice(INT)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商品圖案路徑 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image(255)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商品名稱 </a:t>
                  </a:r>
                  <a:r>
                    <a:rPr kumimoji="0" lang="en-US" altLang="zh-TW" sz="18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pname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(255)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商品尺寸 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size(255)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商品介紹 </a:t>
                  </a:r>
                  <a:r>
                    <a:rPr kumimoji="0" lang="en-US" altLang="zh-TW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enorite"/>
                      <a:ea typeface="+mn-ea"/>
                      <a:cs typeface="+mn-cs"/>
                    </a:rPr>
                    <a:t>brief(255)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0043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26085D13-D91A-AB7D-7206-D6CCD823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918403"/>
            <a:ext cx="10080000" cy="5819004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97991043-2C3B-731F-33EB-28874C5D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214" y="384876"/>
            <a:ext cx="3563572" cy="557950"/>
          </a:xfrm>
        </p:spPr>
        <p:txBody>
          <a:bodyPr anchor="ctr">
            <a:noAutofit/>
          </a:bodyPr>
          <a:lstStyle/>
          <a:p>
            <a:pPr algn="ctr"/>
            <a:r>
              <a:rPr lang="zh-TW" altLang="en-US" b="1" dirty="0"/>
              <a:t>二、資料細項</a:t>
            </a:r>
          </a:p>
        </p:txBody>
      </p:sp>
    </p:spTree>
    <p:extLst>
      <p:ext uri="{BB962C8B-B14F-4D97-AF65-F5344CB8AC3E}">
        <p14:creationId xmlns:p14="http://schemas.microsoft.com/office/powerpoint/2010/main" val="670204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265D4-47AA-D6E5-5338-409FD3E3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818" y="3050562"/>
            <a:ext cx="3796523" cy="756877"/>
          </a:xfrm>
        </p:spPr>
        <p:txBody>
          <a:bodyPr>
            <a:noAutofit/>
          </a:bodyPr>
          <a:lstStyle/>
          <a:p>
            <a:r>
              <a:rPr lang="zh-TW" altLang="en-US" sz="4000" b="1" dirty="0"/>
              <a:t>網站介紹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485EC4-6738-A4A6-2A95-3C1F697B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70503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CCE1AE9-AC88-88C6-835F-B0500ABC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471949"/>
            <a:ext cx="8610600" cy="48414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1CA5768-F070-02EE-8E2E-CAB0BDC18AC5}"/>
              </a:ext>
            </a:extLst>
          </p:cNvPr>
          <p:cNvSpPr txBox="1"/>
          <p:nvPr/>
        </p:nvSpPr>
        <p:spPr>
          <a:xfrm>
            <a:off x="819158" y="385765"/>
            <a:ext cx="269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專案介紹 </a:t>
            </a:r>
            <a:r>
              <a:rPr lang="en-US" altLang="zh-TW" sz="2800" b="1" dirty="0"/>
              <a:t>:</a:t>
            </a:r>
            <a:r>
              <a:rPr lang="zh-TW" altLang="en-US" sz="2800" b="1" dirty="0"/>
              <a:t> 首頁</a:t>
            </a:r>
          </a:p>
        </p:txBody>
      </p:sp>
      <p:pic>
        <p:nvPicPr>
          <p:cNvPr id="16" name="圖形 15" descr="箭號: 逆時針曲線 以實心填滿">
            <a:extLst>
              <a:ext uri="{FF2B5EF4-FFF2-40B4-BE49-F238E27FC236}">
                <a16:creationId xmlns:a16="http://schemas.microsoft.com/office/drawing/2014/main" id="{1E78E275-4EB7-D400-E486-8A21E7277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36283">
            <a:off x="9656015" y="961784"/>
            <a:ext cx="457365" cy="45736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2AE7A99-ADCB-227A-E0B3-FAB8C7DD747F}"/>
              </a:ext>
            </a:extLst>
          </p:cNvPr>
          <p:cNvSpPr txBox="1"/>
          <p:nvPr/>
        </p:nvSpPr>
        <p:spPr>
          <a:xfrm>
            <a:off x="9178505" y="189731"/>
            <a:ext cx="257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上方連結 </a:t>
            </a:r>
            <a:br>
              <a:rPr lang="en-US" altLang="zh-TW" dirty="0"/>
            </a:br>
            <a:r>
              <a:rPr lang="en-US" altLang="zh-TW" dirty="0"/>
              <a:t>LOGO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會回首頁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有登入、購物車連結</a:t>
            </a:r>
          </a:p>
        </p:txBody>
      </p:sp>
      <p:pic>
        <p:nvPicPr>
          <p:cNvPr id="22" name="圖形 21" descr="箭號: 逆時針曲線 以實心填滿">
            <a:extLst>
              <a:ext uri="{FF2B5EF4-FFF2-40B4-BE49-F238E27FC236}">
                <a16:creationId xmlns:a16="http://schemas.microsoft.com/office/drawing/2014/main" id="{FBDEEC25-EA1D-5C44-8359-E8767B39C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256238">
            <a:off x="2613984" y="1063823"/>
            <a:ext cx="457365" cy="457365"/>
          </a:xfrm>
          <a:prstGeom prst="rect">
            <a:avLst/>
          </a:prstGeom>
        </p:spPr>
      </p:pic>
      <p:pic>
        <p:nvPicPr>
          <p:cNvPr id="23" name="圖形 22" descr="箭號: 逆時針曲線 以實心填滿">
            <a:extLst>
              <a:ext uri="{FF2B5EF4-FFF2-40B4-BE49-F238E27FC236}">
                <a16:creationId xmlns:a16="http://schemas.microsoft.com/office/drawing/2014/main" id="{A6647113-8F5E-3BC8-4B1D-1D40ED489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057217">
            <a:off x="6587885" y="4934207"/>
            <a:ext cx="457365" cy="457365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D8000F7-3A4D-D5A5-4A01-47AE9024085B}"/>
              </a:ext>
            </a:extLst>
          </p:cNvPr>
          <p:cNvSpPr txBox="1"/>
          <p:nvPr/>
        </p:nvSpPr>
        <p:spPr>
          <a:xfrm>
            <a:off x="10454040" y="4213680"/>
            <a:ext cx="1821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開始購物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會導到購物畫面</a:t>
            </a:r>
          </a:p>
        </p:txBody>
      </p:sp>
    </p:spTree>
    <p:extLst>
      <p:ext uri="{BB962C8B-B14F-4D97-AF65-F5344CB8AC3E}">
        <p14:creationId xmlns:p14="http://schemas.microsoft.com/office/powerpoint/2010/main" val="2689444368"/>
      </p:ext>
    </p:extLst>
  </p:cSld>
  <p:clrMapOvr>
    <a:masterClrMapping/>
  </p:clrMapOvr>
</p:sld>
</file>

<file path=ppt/theme/theme1.xml><?xml version="1.0" encoding="utf-8"?>
<a:theme xmlns:a="http://schemas.openxmlformats.org/drawingml/2006/main" name="單線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1_TF56180624_Win32" id="{FF42D6A8-C9B4-496D-B11F-ADA16BA451AA}" vid="{9DBC45E5-2219-4F50-A449-CEC004729C9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令人眼睛為之一亮的極簡風銷售宣傳</Template>
  <TotalTime>775</TotalTime>
  <Words>286</Words>
  <Application>Microsoft Office PowerPoint</Application>
  <PresentationFormat>寬螢幕</PresentationFormat>
  <Paragraphs>70</Paragraphs>
  <Slides>17</Slides>
  <Notes>3</Notes>
  <HiddenSlides>1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Microsoft JhengHei UI</vt:lpstr>
      <vt:lpstr>Arial</vt:lpstr>
      <vt:lpstr>Tenorite</vt:lpstr>
      <vt:lpstr>Wingdings</vt:lpstr>
      <vt:lpstr>單線</vt:lpstr>
      <vt:lpstr>myMall         服飾購物</vt:lpstr>
      <vt:lpstr>開發人員</vt:lpstr>
      <vt:lpstr>專案使用技術</vt:lpstr>
      <vt:lpstr>Mysql資料庫</vt:lpstr>
      <vt:lpstr>一、SQL資料關係圖</vt:lpstr>
      <vt:lpstr>PowerPoint 簡報</vt:lpstr>
      <vt:lpstr>二、資料細項</vt:lpstr>
      <vt:lpstr>網站介紹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感謝您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tp6陳要任</dc:creator>
  <cp:lastModifiedBy>tp6陳要任</cp:lastModifiedBy>
  <cp:revision>9</cp:revision>
  <dcterms:created xsi:type="dcterms:W3CDTF">2025-04-25T05:25:44Z</dcterms:created>
  <dcterms:modified xsi:type="dcterms:W3CDTF">2025-05-01T15:42:24Z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